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98" r:id="rId3"/>
    <p:sldId id="257" r:id="rId4"/>
    <p:sldId id="280" r:id="rId5"/>
    <p:sldId id="275" r:id="rId6"/>
    <p:sldId id="267" r:id="rId7"/>
    <p:sldId id="294" r:id="rId8"/>
    <p:sldId id="283" r:id="rId9"/>
    <p:sldId id="263" r:id="rId10"/>
    <p:sldId id="299" r:id="rId11"/>
    <p:sldId id="268" r:id="rId12"/>
    <p:sldId id="300" r:id="rId13"/>
    <p:sldId id="301" r:id="rId14"/>
    <p:sldId id="302" r:id="rId15"/>
    <p:sldId id="284" r:id="rId16"/>
    <p:sldId id="285" r:id="rId17"/>
    <p:sldId id="292" r:id="rId18"/>
    <p:sldId id="291" r:id="rId19"/>
    <p:sldId id="286" r:id="rId20"/>
    <p:sldId id="273" r:id="rId21"/>
    <p:sldId id="287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ECA9ED0-C1B0-4046-B09A-18BA37B6889C}">
          <p14:sldIdLst>
            <p14:sldId id="256"/>
            <p14:sldId id="298"/>
            <p14:sldId id="257"/>
            <p14:sldId id="280"/>
            <p14:sldId id="275"/>
            <p14:sldId id="267"/>
            <p14:sldId id="294"/>
            <p14:sldId id="283"/>
          </p14:sldIdLst>
        </p14:section>
        <p14:section name="Problem" id="{EDCC01F1-12AA-F140-A67B-7C418C73522B}">
          <p14:sldIdLst>
            <p14:sldId id="263"/>
            <p14:sldId id="299"/>
            <p14:sldId id="268"/>
            <p14:sldId id="300"/>
            <p14:sldId id="301"/>
            <p14:sldId id="302"/>
            <p14:sldId id="284"/>
            <p14:sldId id="285"/>
          </p14:sldIdLst>
        </p14:section>
        <p14:section name="Performance" id="{A4C8C600-06AE-854B-9192-A9670114C472}">
          <p14:sldIdLst>
            <p14:sldId id="292"/>
            <p14:sldId id="291"/>
          </p14:sldIdLst>
        </p14:section>
        <p14:section name="Applications" id="{F638DCA2-F2D1-E946-8351-AD64E206A213}">
          <p14:sldIdLst>
            <p14:sldId id="286"/>
            <p14:sldId id="273"/>
            <p14:sldId id="287"/>
          </p14:sldIdLst>
        </p14:section>
        <p14:section name="Conclusion" id="{C5300338-3826-5841-96D6-BB2D312AB648}">
          <p14:sldIdLst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6" autoAdjust="0"/>
  </p:normalViewPr>
  <p:slideViewPr>
    <p:cSldViewPr snapToGrid="0" snapToObjects="1">
      <p:cViewPr varScale="1">
        <p:scale>
          <a:sx n="95" d="100"/>
          <a:sy n="95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4144A-9EBE-0D44-B6B1-3199B2B29DC3}" type="datetimeFigureOut">
              <a:rPr lang="en-US" smtClean="0"/>
              <a:t>5/10/13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3F1-BEB2-924E-9EAE-FE6C29A3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F3319-A087-6E44-BE85-AE02D7958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6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F3319-A087-6E44-BE85-AE02D7958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9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F3319-A087-6E44-BE85-AE02D7958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903F1-BEB2-924E-9EAE-FE6C29A32A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F3319-A087-6E44-BE85-AE02D7958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F3319-A087-6E44-BE85-AE02D7958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5693F3-D400-064F-A8D8-8B1525C61F22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F623ACC-9F44-DF4A-8D84-8E75F986C4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0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1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iana.edu/~motion/iv2013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small" dirty="0"/>
              <a:t>Optimal Acceleration and Braking Sequences for Vehicles in the Presence of Moving Obstacles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419" y="5856217"/>
            <a:ext cx="4095969" cy="686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Jeff Johnson, Kris Hauser</a:t>
            </a:r>
          </a:p>
          <a:p>
            <a:r>
              <a:rPr lang="en-US" sz="1800" dirty="0" smtClean="0"/>
              <a:t>School of Informatics and Computing</a:t>
            </a:r>
          </a:p>
        </p:txBody>
      </p:sp>
      <p:pic>
        <p:nvPicPr>
          <p:cNvPr id="5" name="Picture 4" descr="iub_h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66" y="5856217"/>
            <a:ext cx="3235834" cy="5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2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Path-Time Obstacles: Construction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8283" y="6421653"/>
            <a:ext cx="30910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48283" y="4015065"/>
            <a:ext cx="0" cy="2380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9885" y="6434524"/>
            <a:ext cx="130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Path Position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0340" y="4508839"/>
            <a:ext cx="681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269587" y="1710635"/>
            <a:ext cx="3199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Definition: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Union over all </a:t>
            </a:r>
            <a:r>
              <a:rPr lang="en-US" i="1" dirty="0" smtClean="0"/>
              <a:t>t</a:t>
            </a:r>
            <a:r>
              <a:rPr lang="en-US" dirty="0" smtClean="0"/>
              <a:t> of all configurations at which collision occurs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69587" y="4805166"/>
            <a:ext cx="3758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Algorithm: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Discretize time dimension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Compute min/max possible collision positions at each </a:t>
            </a:r>
            <a:r>
              <a:rPr lang="en-US" i="1" dirty="0" smtClean="0"/>
              <a:t>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conservative bound of intervals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19885" y="4229513"/>
            <a:ext cx="1116139" cy="16392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82242" y="2043849"/>
            <a:ext cx="13214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65815" y="1535295"/>
            <a:ext cx="522589" cy="5726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64978" y="5694095"/>
            <a:ext cx="2533993" cy="12828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33023" y="2042317"/>
            <a:ext cx="13214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269891" y="2042317"/>
            <a:ext cx="13214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0142" y="2518474"/>
            <a:ext cx="6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39867" y="2516942"/>
            <a:ext cx="6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577792" y="2516942"/>
            <a:ext cx="6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3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38477" y="4197410"/>
            <a:ext cx="6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435121" y="4818811"/>
            <a:ext cx="6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424163" y="5511444"/>
            <a:ext cx="6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72794" y="3274080"/>
            <a:ext cx="3199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Assume: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Known, piecewise linear paths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Bounded behavior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213435" y="1755970"/>
            <a:ext cx="522589" cy="5726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48755" y="1974041"/>
            <a:ext cx="522589" cy="5726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xplosion 1 60"/>
          <p:cNvSpPr/>
          <p:nvPr/>
        </p:nvSpPr>
        <p:spPr>
          <a:xfrm>
            <a:off x="620013" y="1924033"/>
            <a:ext cx="270715" cy="284814"/>
          </a:xfrm>
          <a:prstGeom prst="irregularSeal1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xplosion 1 61"/>
          <p:cNvSpPr/>
          <p:nvPr/>
        </p:nvSpPr>
        <p:spPr>
          <a:xfrm>
            <a:off x="973716" y="1949689"/>
            <a:ext cx="270715" cy="284814"/>
          </a:xfrm>
          <a:prstGeom prst="irregularSeal1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xplosion 1 62"/>
          <p:cNvSpPr/>
          <p:nvPr/>
        </p:nvSpPr>
        <p:spPr>
          <a:xfrm>
            <a:off x="2004509" y="1899910"/>
            <a:ext cx="270715" cy="284814"/>
          </a:xfrm>
          <a:prstGeom prst="irregularSeal1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xplosion 1 63"/>
          <p:cNvSpPr/>
          <p:nvPr/>
        </p:nvSpPr>
        <p:spPr>
          <a:xfrm>
            <a:off x="2687062" y="1924033"/>
            <a:ext cx="270715" cy="284814"/>
          </a:xfrm>
          <a:prstGeom prst="irregularSeal1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xplosion 1 64"/>
          <p:cNvSpPr/>
          <p:nvPr/>
        </p:nvSpPr>
        <p:spPr>
          <a:xfrm>
            <a:off x="3577792" y="1898148"/>
            <a:ext cx="270715" cy="284814"/>
          </a:xfrm>
          <a:prstGeom prst="irregularSeal1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xplosion 1 65"/>
          <p:cNvSpPr/>
          <p:nvPr/>
        </p:nvSpPr>
        <p:spPr>
          <a:xfrm>
            <a:off x="3961366" y="1901443"/>
            <a:ext cx="270715" cy="284814"/>
          </a:xfrm>
          <a:prstGeom prst="irregularSeal1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15337" y="3117127"/>
            <a:ext cx="15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space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687062" y="3675515"/>
            <a:ext cx="20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Path-time space</a:t>
            </a:r>
            <a:endParaRPr lang="en-US" dirty="0"/>
          </a:p>
        </p:txBody>
      </p:sp>
      <p:cxnSp>
        <p:nvCxnSpPr>
          <p:cNvPr id="71" name="Elbow Connector 70"/>
          <p:cNvCxnSpPr>
            <a:stCxn id="68" idx="3"/>
            <a:endCxn id="53" idx="2"/>
          </p:cNvCxnSpPr>
          <p:nvPr/>
        </p:nvCxnSpPr>
        <p:spPr>
          <a:xfrm flipV="1">
            <a:off x="1666118" y="2886274"/>
            <a:ext cx="800894" cy="41551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9" idx="1"/>
          </p:cNvCxnSpPr>
          <p:nvPr/>
        </p:nvCxnSpPr>
        <p:spPr>
          <a:xfrm rot="10800000" flipV="1">
            <a:off x="2147988" y="3860181"/>
            <a:ext cx="539075" cy="277130"/>
          </a:xfrm>
          <a:prstGeom prst="bentConnector3">
            <a:avLst>
              <a:gd name="adj1" fmla="val 9759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64978" y="5011252"/>
            <a:ext cx="2578666" cy="12828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64978" y="4381229"/>
            <a:ext cx="2559586" cy="847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868960" y="5706923"/>
            <a:ext cx="667034" cy="0"/>
          </a:xfrm>
          <a:prstGeom prst="line">
            <a:avLst/>
          </a:prstGeom>
          <a:ln w="45466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632714" y="5015624"/>
            <a:ext cx="1087073" cy="8458"/>
          </a:xfrm>
          <a:prstGeom prst="line">
            <a:avLst/>
          </a:prstGeom>
          <a:ln w="45466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73316" y="4381229"/>
            <a:ext cx="617351" cy="760"/>
          </a:xfrm>
          <a:prstGeom prst="line">
            <a:avLst/>
          </a:prstGeom>
          <a:ln w="45466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47893" y="6182093"/>
            <a:ext cx="386342" cy="850"/>
          </a:xfrm>
          <a:prstGeom prst="line">
            <a:avLst/>
          </a:prstGeom>
          <a:ln w="45466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334235" y="6016183"/>
            <a:ext cx="1501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Forbidden interval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92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Path-Time Obstacles: </a:t>
            </a:r>
            <a:r>
              <a:rPr lang="en-US" dirty="0"/>
              <a:t>Construction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979" y="5166059"/>
            <a:ext cx="4274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Iterative computation:</a:t>
            </a:r>
            <a:endParaRPr lang="en-US" sz="2200" dirty="0"/>
          </a:p>
          <a:p>
            <a:r>
              <a:rPr lang="en-US" sz="2200" dirty="0" smtClean="0"/>
              <a:t>Iteratively compute forbidden region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152007" y="5166059"/>
            <a:ext cx="3751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Resolution complete:</a:t>
            </a:r>
          </a:p>
          <a:p>
            <a:r>
              <a:rPr lang="en-US" sz="2200" dirty="0" smtClean="0"/>
              <a:t>More grid points yields tighter approximation</a:t>
            </a:r>
            <a:endParaRPr lang="en-US" sz="2200" dirty="0"/>
          </a:p>
        </p:txBody>
      </p:sp>
      <p:pic>
        <p:nvPicPr>
          <p:cNvPr id="4" name="pt_cons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650" t="2392" r="17678" b="47"/>
          <a:stretch/>
        </p:blipFill>
        <p:spPr>
          <a:xfrm>
            <a:off x="236703" y="1886000"/>
            <a:ext cx="4323600" cy="29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32" y="1886000"/>
            <a:ext cx="3274973" cy="28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2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 Path-Time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67589"/>
          </a:xfrm>
        </p:spPr>
        <p:txBody>
          <a:bodyPr>
            <a:normAutofit/>
          </a:bodyPr>
          <a:lstStyle/>
          <a:p>
            <a:r>
              <a:rPr lang="en-US" b="1" dirty="0" smtClean="0"/>
              <a:t>Task:</a:t>
            </a:r>
            <a:r>
              <a:rPr lang="en-US" dirty="0" smtClean="0"/>
              <a:t> Compute a minimum-time curve from start to goal</a:t>
            </a:r>
          </a:p>
          <a:p>
            <a:r>
              <a:rPr lang="en-US" b="1" dirty="0" smtClean="0"/>
              <a:t>Input:</a:t>
            </a:r>
            <a:r>
              <a:rPr lang="en-US" dirty="0" smtClean="0"/>
              <a:t> PT obstacles, Dynamic constraints</a:t>
            </a:r>
          </a:p>
          <a:p>
            <a:r>
              <a:rPr lang="en-US" b="1" dirty="0" smtClean="0"/>
              <a:t>Output:</a:t>
            </a:r>
            <a:r>
              <a:rPr lang="en-US" dirty="0" smtClean="0"/>
              <a:t> Visibility graph, recovered trajectory</a:t>
            </a:r>
          </a:p>
          <a:p>
            <a:endParaRPr lang="en-US" dirty="0"/>
          </a:p>
        </p:txBody>
      </p:sp>
      <p:pic>
        <p:nvPicPr>
          <p:cNvPr id="9" name="Picture 8" descr="v_graph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6" y="3168316"/>
            <a:ext cx="7589478" cy="3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 Path-Time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Intuition:</a:t>
            </a:r>
            <a:r>
              <a:rPr lang="en-US" dirty="0" smtClean="0"/>
              <a:t> Any non-trivial optimal curve is tangential to a PT obstacle</a:t>
            </a:r>
          </a:p>
          <a:p>
            <a:r>
              <a:rPr lang="en-US" b="1" dirty="0" smtClean="0"/>
              <a:t>Approach:</a:t>
            </a:r>
            <a:r>
              <a:rPr lang="en-US" dirty="0" smtClean="0"/>
              <a:t> Iteratively compute reachable velocities at tangencies</a:t>
            </a:r>
            <a:endParaRPr lang="en-US" dirty="0"/>
          </a:p>
        </p:txBody>
      </p:sp>
      <p:pic>
        <p:nvPicPr>
          <p:cNvPr id="4" name="Picture 3" descr="corridor_b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489536"/>
            <a:ext cx="6265855" cy="2847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4632" y="4304632"/>
            <a:ext cx="184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Reachable velocity propagation along vertices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1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 Path-Time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Edge tangencies:</a:t>
            </a:r>
            <a:r>
              <a:rPr lang="en-US" dirty="0" smtClean="0"/>
              <a:t> Intersected edges are recursively traced while propagating between vertices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4948" y="3704467"/>
            <a:ext cx="184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Reachable velocity propagation along edges</a:t>
            </a:r>
            <a:endParaRPr lang="en-US" dirty="0"/>
          </a:p>
        </p:txBody>
      </p:sp>
      <p:pic>
        <p:nvPicPr>
          <p:cNvPr id="6" name="Picture 5" descr="edge_bou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0600"/>
            <a:ext cx="6339059" cy="33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Propagation with Polygonal </a:t>
            </a:r>
            <a:r>
              <a:rPr lang="en-US" dirty="0"/>
              <a:t>O</a:t>
            </a:r>
            <a:r>
              <a:rPr lang="en-US" dirty="0" smtClean="0"/>
              <a:t>bstacles</a:t>
            </a:r>
            <a:endParaRPr lang="en-US" dirty="0"/>
          </a:p>
        </p:txBody>
      </p:sp>
      <p:pic>
        <p:nvPicPr>
          <p:cNvPr id="4" name="grap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849" r="8263"/>
          <a:stretch/>
        </p:blipFill>
        <p:spPr>
          <a:xfrm>
            <a:off x="457200" y="1714499"/>
            <a:ext cx="8229600" cy="37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4" name="IVS2013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0" y="1524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524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Resolution Scalability: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cales well with obstacle resolution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Practical resolutions (100 to 140) yield replanning rates of ~10Hz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Obstacle construction: </a:t>
            </a:r>
            <a:r>
              <a:rPr lang="en-US" i="1" dirty="0" smtClean="0"/>
              <a:t>O(L</a:t>
            </a:r>
            <a:r>
              <a:rPr lang="en-US" i="1" baseline="-25000" dirty="0" smtClean="0"/>
              <a:t>A</a:t>
            </a:r>
            <a:r>
              <a:rPr lang="en-US" i="1" dirty="0" smtClean="0"/>
              <a:t>m</a:t>
            </a:r>
            <a:r>
              <a:rPr lang="en-US" i="1" baseline="30000" dirty="0" smtClean="0"/>
              <a:t>2</a:t>
            </a:r>
            <a:r>
              <a:rPr lang="en-US" i="1" dirty="0" smtClean="0"/>
              <a:t>k+L</a:t>
            </a:r>
            <a:r>
              <a:rPr lang="en-US" i="1" baseline="-25000" dirty="0" smtClean="0"/>
              <a:t>o</a:t>
            </a:r>
            <a:r>
              <a:rPr lang="en-US" dirty="0" smtClean="0"/>
              <a:t>log </a:t>
            </a:r>
            <a:r>
              <a:rPr lang="en-US" i="1" dirty="0" smtClean="0"/>
              <a:t>m)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Planning: </a:t>
            </a:r>
            <a:r>
              <a:rPr lang="en-US" i="1" dirty="0" smtClean="0"/>
              <a:t>O(cdN</a:t>
            </a:r>
            <a:r>
              <a:rPr lang="en-US" i="1" baseline="30000" dirty="0" smtClean="0"/>
              <a:t>3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4" y="3413013"/>
            <a:ext cx="7367726" cy="30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8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Performance</a:t>
            </a:r>
            <a:endParaRPr lang="en-US" dirty="0"/>
          </a:p>
        </p:txBody>
      </p:sp>
      <p:pic>
        <p:nvPicPr>
          <p:cNvPr id="4" name="Picture 3" descr="time_com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6" y="3088105"/>
            <a:ext cx="5504130" cy="2515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1553751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Comparison to A* search: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iscretizes state space and</a:t>
            </a:r>
            <a:r>
              <a:rPr lang="en-US" dirty="0"/>
              <a:t> </a:t>
            </a:r>
            <a:r>
              <a:rPr lang="en-US" dirty="0" smtClean="0"/>
              <a:t>performs A* </a:t>
            </a:r>
            <a:r>
              <a:rPr lang="en-US" dirty="0"/>
              <a:t>search </a:t>
            </a:r>
            <a:r>
              <a:rPr lang="en-US" sz="1400" dirty="0" smtClean="0"/>
              <a:t>(T</a:t>
            </a:r>
            <a:r>
              <a:rPr lang="en-US" sz="1400" dirty="0"/>
              <a:t>. </a:t>
            </a:r>
            <a:r>
              <a:rPr lang="en-US" sz="1400" dirty="0" err="1" smtClean="0"/>
              <a:t>Fraichard</a:t>
            </a:r>
            <a:r>
              <a:rPr lang="en-US" sz="1400" dirty="0" smtClean="0"/>
              <a:t>,</a:t>
            </a:r>
            <a:r>
              <a:rPr lang="en-US" sz="1400" dirty="0"/>
              <a:t> </a:t>
            </a:r>
            <a:r>
              <a:rPr lang="en-US" sz="1400" dirty="0" smtClean="0"/>
              <a:t>C. </a:t>
            </a:r>
            <a:r>
              <a:rPr lang="en-US" sz="1400" dirty="0" err="1" smtClean="0"/>
              <a:t>Laugier</a:t>
            </a:r>
            <a:r>
              <a:rPr lang="en-US" sz="1400" dirty="0" smtClean="0"/>
              <a:t>, 1993</a:t>
            </a:r>
            <a:r>
              <a:rPr lang="en-US" sz="1400" dirty="0"/>
              <a:t>)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Our method is significantly faster when many obstacles obstruct trajectory</a:t>
            </a:r>
            <a:endParaRPr lang="en-US" dirty="0"/>
          </a:p>
        </p:txBody>
      </p:sp>
      <p:pic>
        <p:nvPicPr>
          <p:cNvPr id="8" name="Picture 7" descr="Screen Shot 2013-04-13 at 15.39.58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7976" r="6654" b="3948"/>
          <a:stretch/>
        </p:blipFill>
        <p:spPr>
          <a:xfrm>
            <a:off x="6235199" y="2774779"/>
            <a:ext cx="2451601" cy="239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03860"/>
            <a:ext cx="537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(note the logarithmic time scale)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2737" y="5376597"/>
            <a:ext cx="25640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A* search:</a:t>
            </a:r>
            <a:endParaRPr lang="en-US" dirty="0"/>
          </a:p>
          <a:p>
            <a:r>
              <a:rPr lang="en-US" dirty="0" smtClean="0"/>
              <a:t>Directed search of discretized space </a:t>
            </a:r>
            <a:r>
              <a:rPr lang="en-US" sz="1400" dirty="0" smtClean="0"/>
              <a:t>(image: Wikipedia)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91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Autonomous Vehicles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1395" y="4968561"/>
            <a:ext cx="341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Obstacles: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bicycles (blue paths)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 pedestrians (green paths)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968561"/>
            <a:ext cx="4106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Drive the car (right) to the second stop 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Avoid obstacles, respect stop signs, minimize travel time</a:t>
            </a:r>
          </a:p>
        </p:txBody>
      </p:sp>
      <p:pic>
        <p:nvPicPr>
          <p:cNvPr id="10" name="kirkwoo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1" y="1790293"/>
            <a:ext cx="8229600" cy="2710338"/>
          </a:xfrm>
          <a:prstGeom prst="rect">
            <a:avLst/>
          </a:prstGeom>
        </p:spPr>
      </p:pic>
      <p:sp>
        <p:nvSpPr>
          <p:cNvPr id="11" name="Octagon 10"/>
          <p:cNvSpPr/>
          <p:nvPr/>
        </p:nvSpPr>
        <p:spPr>
          <a:xfrm>
            <a:off x="4702449" y="2544783"/>
            <a:ext cx="276614" cy="276645"/>
          </a:xfrm>
          <a:prstGeom prst="oc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2" name="Octagon 11"/>
          <p:cNvSpPr/>
          <p:nvPr/>
        </p:nvSpPr>
        <p:spPr>
          <a:xfrm>
            <a:off x="592469" y="2544783"/>
            <a:ext cx="276614" cy="276645"/>
          </a:xfrm>
          <a:prstGeom prst="octagon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1005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Picture 5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2164243"/>
            <a:ext cx="3403814" cy="4439757"/>
          </a:xfrm>
          <a:prstGeom prst="rect">
            <a:avLst/>
          </a:prstGeom>
        </p:spPr>
      </p:pic>
      <p:pic>
        <p:nvPicPr>
          <p:cNvPr id="4" name="Picture 3" descr="2406542108_567475b8a1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43" y="2818005"/>
            <a:ext cx="5333931" cy="3558732"/>
          </a:xfrm>
          <a:prstGeom prst="rect">
            <a:avLst/>
          </a:prstGeom>
        </p:spPr>
      </p:pic>
      <p:pic>
        <p:nvPicPr>
          <p:cNvPr id="5" name="Picture 4" descr="stock-footage-new-york-city-manhattan-street-view-with-busy-traffic-along-nd-street-time-lap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64" y="667396"/>
            <a:ext cx="3719286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Collision </a:t>
            </a:r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17760"/>
          </a:xfrm>
        </p:spPr>
        <p:txBody>
          <a:bodyPr>
            <a:normAutofit/>
          </a:bodyPr>
          <a:lstStyle/>
          <a:p>
            <a:r>
              <a:rPr lang="en-US" dirty="0" smtClean="0"/>
              <a:t>Assume </a:t>
            </a:r>
            <a:r>
              <a:rPr lang="en-US" dirty="0" smtClean="0"/>
              <a:t>predictable driver </a:t>
            </a:r>
            <a:r>
              <a:rPr lang="en-US" dirty="0" smtClean="0"/>
              <a:t>behavior </a:t>
            </a:r>
            <a:r>
              <a:rPr lang="en-US" dirty="0" smtClean="0"/>
              <a:t>to </a:t>
            </a:r>
            <a:r>
              <a:rPr lang="en-US" dirty="0" smtClean="0"/>
              <a:t>time horizon </a:t>
            </a:r>
            <a:r>
              <a:rPr lang="en-US" b="1" dirty="0" err="1" smtClean="0"/>
              <a:t>τ</a:t>
            </a:r>
            <a:endParaRPr lang="en-US" b="1" dirty="0" smtClean="0"/>
          </a:p>
          <a:p>
            <a:r>
              <a:rPr lang="en-US" dirty="0" smtClean="0"/>
              <a:t>Collision check until </a:t>
            </a:r>
            <a:r>
              <a:rPr lang="en-US" b="1" dirty="0" err="1" smtClean="0"/>
              <a:t>τ</a:t>
            </a:r>
            <a:endParaRPr lang="en-US" b="1" dirty="0" smtClean="0"/>
          </a:p>
          <a:p>
            <a:r>
              <a:rPr lang="en-US" dirty="0" smtClean="0"/>
              <a:t>Check feasibility at end of </a:t>
            </a:r>
            <a:r>
              <a:rPr lang="en-US" b="1" dirty="0" err="1"/>
              <a:t>τ</a:t>
            </a:r>
            <a:endParaRPr lang="en-US" dirty="0"/>
          </a:p>
        </p:txBody>
      </p:sp>
      <p:pic>
        <p:nvPicPr>
          <p:cNvPr id="7" name="Picture 6" descr="SR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7" y="3445505"/>
            <a:ext cx="2628453" cy="2766463"/>
          </a:xfrm>
          <a:prstGeom prst="rect">
            <a:avLst/>
          </a:prstGeom>
        </p:spPr>
      </p:pic>
      <p:pic>
        <p:nvPicPr>
          <p:cNvPr id="8" name="Picture 7" descr="IC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34" y="3445505"/>
            <a:ext cx="4098955" cy="31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Collision </a:t>
            </a:r>
            <a:r>
              <a:rPr lang="en-US" dirty="0" smtClean="0"/>
              <a:t>Warning</a:t>
            </a:r>
            <a:endParaRPr lang="en-US" dirty="0"/>
          </a:p>
        </p:txBody>
      </p:sp>
      <p:pic>
        <p:nvPicPr>
          <p:cNvPr id="5" name="CA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671053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Fast, exact, complete planning system</a:t>
            </a:r>
          </a:p>
          <a:p>
            <a:r>
              <a:rPr lang="en-US" dirty="0" smtClean="0"/>
              <a:t>Unified framework for conflict point resolution</a:t>
            </a:r>
          </a:p>
          <a:p>
            <a:r>
              <a:rPr lang="en-US" dirty="0" smtClean="0"/>
              <a:t>Code is available:</a:t>
            </a:r>
          </a:p>
          <a:p>
            <a:pPr lvl="1"/>
            <a:r>
              <a:rPr lang="en-US" dirty="0">
                <a:hlinkClick r:id="rId2"/>
              </a:rPr>
              <a:t>http://www.indiana.edu/~motion/iv2013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Future: Working with Bosch to prototype system on an intelligent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50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51898"/>
          </a:xfrm>
        </p:spPr>
        <p:txBody>
          <a:bodyPr/>
          <a:lstStyle/>
          <a:p>
            <a:r>
              <a:rPr lang="en-US" dirty="0" smtClean="0"/>
              <a:t>Frequency of automobile collisions is directly related to the number of </a:t>
            </a:r>
            <a:r>
              <a:rPr lang="en-US" i="1" dirty="0" smtClean="0"/>
              <a:t>conflict points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8654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-U.S. Federal Highway Administration</a:t>
            </a:r>
            <a:endParaRPr lang="en-US" sz="1400" i="1" dirty="0"/>
          </a:p>
        </p:txBody>
      </p:sp>
      <p:pic>
        <p:nvPicPr>
          <p:cNvPr id="5" name="Picture 4" descr="Screen Shot 2013-04-27 at 12.01.3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2098"/>
            <a:ext cx="3720733" cy="3993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7420" y="3663298"/>
            <a:ext cx="3993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Vehicle/Vehicle and Vehicle/Pedestrian conflict points at an urban intersection</a:t>
            </a:r>
          </a:p>
          <a:p>
            <a:endParaRPr lang="en-US" sz="1400" dirty="0"/>
          </a:p>
          <a:p>
            <a:r>
              <a:rPr lang="en-US" sz="1400" i="1" dirty="0" smtClean="0"/>
              <a:t>(</a:t>
            </a:r>
            <a:r>
              <a:rPr lang="en-US" sz="1400" i="1" dirty="0"/>
              <a:t>figure: U.S. </a:t>
            </a:r>
            <a:r>
              <a:rPr lang="en-US" sz="1400" i="1" dirty="0" smtClean="0"/>
              <a:t>Federal </a:t>
            </a:r>
            <a:r>
              <a:rPr lang="en-US" sz="1400" i="1" dirty="0"/>
              <a:t>Highway </a:t>
            </a:r>
            <a:r>
              <a:rPr lang="en-US" sz="1400" i="1" dirty="0" smtClean="0"/>
              <a:t>Administration)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405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Picture 4" descr="fi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4" y="1877614"/>
            <a:ext cx="3548452" cy="3596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813" y="5474454"/>
            <a:ext cx="354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ops.fhwa.dot.gov</a:t>
            </a:r>
            <a:r>
              <a:rPr lang="en-US" sz="1200" dirty="0"/>
              <a:t>/publications/</a:t>
            </a:r>
            <a:r>
              <a:rPr lang="en-US" sz="1200" dirty="0" err="1"/>
              <a:t>amprimer</a:t>
            </a:r>
            <a:r>
              <a:rPr lang="en-US" sz="1200" dirty="0"/>
              <a:t>/</a:t>
            </a:r>
            <a:r>
              <a:rPr lang="en-US" sz="1200" dirty="0" err="1"/>
              <a:t>access_mgmt_primer.htm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13969" y="2460740"/>
            <a:ext cx="374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2906" y="2268325"/>
            <a:ext cx="40338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many systems, conflict types have specialized planners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Our approach:</a:t>
            </a:r>
            <a:r>
              <a:rPr lang="en-US" sz="2400" dirty="0" smtClean="0"/>
              <a:t> define a </a:t>
            </a:r>
            <a:r>
              <a:rPr lang="en-US" sz="2400" i="1" dirty="0" smtClean="0"/>
              <a:t>general</a:t>
            </a:r>
            <a:r>
              <a:rPr lang="en-US" sz="2400" dirty="0" smtClean="0"/>
              <a:t> planner for conflict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9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150"/>
            <a:ext cx="8229600" cy="51411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Randomized planning with dynamic constraints: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R</a:t>
            </a:r>
            <a:r>
              <a:rPr lang="en-US" b="1" dirty="0" smtClean="0"/>
              <a:t>. </a:t>
            </a:r>
            <a:r>
              <a:rPr lang="en-US" b="1" dirty="0" err="1" smtClean="0"/>
              <a:t>Kindel</a:t>
            </a:r>
            <a:r>
              <a:rPr lang="en-US" b="1" dirty="0" smtClean="0"/>
              <a:t>, D. Hsu, J</a:t>
            </a:r>
            <a:r>
              <a:rPr lang="en-US" b="1" dirty="0"/>
              <a:t>.-</a:t>
            </a:r>
            <a:r>
              <a:rPr lang="en-US" b="1" dirty="0" err="1"/>
              <a:t>C.Latombe</a:t>
            </a:r>
            <a:r>
              <a:rPr lang="en-US" b="1" dirty="0" smtClean="0"/>
              <a:t>, and S. Rock (2000):</a:t>
            </a:r>
            <a:r>
              <a:rPr lang="en-US" dirty="0" smtClean="0"/>
              <a:t> Used probabilistic roadmap variant with fast replanning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b="1" dirty="0" smtClean="0"/>
              <a:t>MIT Team for DARPA Urban Challenge (2007):</a:t>
            </a:r>
            <a:r>
              <a:rPr lang="en-US" dirty="0" smtClean="0"/>
              <a:t> Used real-time implementation of Rapidly-exploring Random Trees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CMU Team for DARPA Urban Challenge (2007):</a:t>
            </a:r>
            <a:r>
              <a:rPr lang="en-US" dirty="0" smtClean="0"/>
              <a:t> Extract path based on lane centerline, sample candidate trajectories that follow the path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i="1" dirty="0" smtClean="0">
                <a:solidFill>
                  <a:srgbClr val="A53926"/>
                </a:solidFill>
              </a:rPr>
              <a:t>Randomized methods offer no </a:t>
            </a:r>
            <a:r>
              <a:rPr lang="en-US" i="1" dirty="0">
                <a:solidFill>
                  <a:srgbClr val="A53926"/>
                </a:solidFill>
              </a:rPr>
              <a:t>optimality guarantees, only probabilistically complete</a:t>
            </a:r>
            <a:endParaRPr lang="en-US" i="1" dirty="0" smtClean="0">
              <a:solidFill>
                <a:srgbClr val="A53926"/>
              </a:solidFill>
            </a:endParaRPr>
          </a:p>
          <a:p>
            <a:r>
              <a:rPr lang="en-US" b="1" dirty="0" smtClean="0"/>
              <a:t>Deterministic planning with dynamic constraints: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Kant and </a:t>
            </a:r>
            <a:r>
              <a:rPr lang="en-US" b="1" dirty="0" err="1"/>
              <a:t>Zucker</a:t>
            </a:r>
            <a:r>
              <a:rPr lang="en-US" b="1" dirty="0"/>
              <a:t> (1986):</a:t>
            </a:r>
            <a:r>
              <a:rPr lang="en-US" dirty="0"/>
              <a:t> Introduced a Path-Time decomposition and a visibility graph for trajectory </a:t>
            </a:r>
            <a:r>
              <a:rPr lang="en-US" dirty="0" smtClean="0"/>
              <a:t>construction</a:t>
            </a:r>
          </a:p>
          <a:p>
            <a:pPr lvl="2">
              <a:spcAft>
                <a:spcPts val="600"/>
              </a:spcAft>
            </a:pPr>
            <a:r>
              <a:rPr lang="en-US" i="1" dirty="0" smtClean="0">
                <a:solidFill>
                  <a:srgbClr val="A53926"/>
                </a:solidFill>
              </a:rPr>
              <a:t>Did not consider </a:t>
            </a:r>
            <a:r>
              <a:rPr lang="en-US" i="1" dirty="0">
                <a:solidFill>
                  <a:srgbClr val="A53926"/>
                </a:solidFill>
              </a:rPr>
              <a:t>acceleration </a:t>
            </a:r>
            <a:r>
              <a:rPr lang="en-US" i="1" dirty="0" smtClean="0">
                <a:solidFill>
                  <a:srgbClr val="A53926"/>
                </a:solidFill>
              </a:rPr>
              <a:t>bounds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b="1" dirty="0" smtClean="0"/>
              <a:t>T. </a:t>
            </a:r>
            <a:r>
              <a:rPr lang="en-US" b="1" dirty="0" err="1" smtClean="0"/>
              <a:t>Fraichard</a:t>
            </a:r>
            <a:r>
              <a:rPr lang="en-US" b="1" dirty="0" smtClean="0"/>
              <a:t> (1993):</a:t>
            </a:r>
            <a:r>
              <a:rPr lang="en-US" dirty="0" smtClean="0"/>
              <a:t> Used A* to search a discretized state space</a:t>
            </a:r>
            <a:endParaRPr lang="en-US" i="1" dirty="0">
              <a:solidFill>
                <a:srgbClr val="A53926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i="1" dirty="0" smtClean="0">
                <a:solidFill>
                  <a:srgbClr val="A53926"/>
                </a:solidFill>
              </a:rPr>
              <a:t>Not practical for large problems</a:t>
            </a:r>
            <a:endParaRPr lang="en-US" i="1" dirty="0">
              <a:solidFill>
                <a:srgbClr val="A539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577"/>
            <a:ext cx="8229600" cy="939918"/>
          </a:xfrm>
        </p:spPr>
        <p:txBody>
          <a:bodyPr>
            <a:normAutofit/>
          </a:bodyPr>
          <a:lstStyle/>
          <a:p>
            <a:r>
              <a:rPr lang="en-US" dirty="0" smtClean="0"/>
              <a:t>We extend the visibility graph approach to respect acceleration constraints </a:t>
            </a:r>
            <a:r>
              <a:rPr lang="en-US" sz="1400" dirty="0" smtClean="0"/>
              <a:t>(Johnson, Hauser</a:t>
            </a:r>
            <a:r>
              <a:rPr lang="en-US" sz="1400" dirty="0" smtClean="0"/>
              <a:t>, ICRA </a:t>
            </a:r>
            <a:r>
              <a:rPr lang="en-US" sz="1400" dirty="0" smtClean="0"/>
              <a:t>2012)</a:t>
            </a:r>
          </a:p>
        </p:txBody>
      </p:sp>
      <p:pic>
        <p:nvPicPr>
          <p:cNvPr id="4" name="Picture 3" descr="No_Acc_Constrai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7" y="2514325"/>
            <a:ext cx="3611572" cy="2956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141" y="5885513"/>
            <a:ext cx="35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with </a:t>
            </a:r>
            <a:r>
              <a:rPr lang="en-US" b="1" i="1" dirty="0" smtClean="0"/>
              <a:t>unbounded</a:t>
            </a:r>
            <a:r>
              <a:rPr lang="en-US" dirty="0" smtClean="0"/>
              <a:t> accelerations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58232" y="5885514"/>
            <a:ext cx="36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with </a:t>
            </a:r>
            <a:r>
              <a:rPr lang="en-US" b="1" i="1" dirty="0" smtClean="0"/>
              <a:t>bounded</a:t>
            </a:r>
            <a:r>
              <a:rPr lang="en-US" dirty="0" smtClean="0"/>
              <a:t> accelerations</a:t>
            </a:r>
            <a:endParaRPr lang="en-US" dirty="0"/>
          </a:p>
        </p:txBody>
      </p:sp>
      <p:pic>
        <p:nvPicPr>
          <p:cNvPr id="7" name="Picture 6" descr="visibili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31" y="2458054"/>
            <a:ext cx="4098810" cy="334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3803" y="5060278"/>
            <a:ext cx="146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Kant, </a:t>
            </a:r>
            <a:r>
              <a:rPr lang="en-US" sz="1200" dirty="0" err="1" smtClean="0"/>
              <a:t>Zucker</a:t>
            </a:r>
            <a:r>
              <a:rPr lang="en-US" sz="1200" dirty="0" smtClean="0"/>
              <a:t>, 1986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248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Previous Work</a:t>
            </a:r>
            <a:endParaRPr lang="en-US" dirty="0"/>
          </a:p>
        </p:txBody>
      </p:sp>
      <p:pic>
        <p:nvPicPr>
          <p:cNvPr id="4" name="Picture 3" descr="Screen Shot 2013-04-28 at 11.30.3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0" y="4516054"/>
            <a:ext cx="5674617" cy="2175186"/>
          </a:xfrm>
          <a:prstGeom prst="rect">
            <a:avLst/>
          </a:prstGeom>
        </p:spPr>
      </p:pic>
      <p:pic>
        <p:nvPicPr>
          <p:cNvPr id="5" name="movie_many_lan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9358" b="11453"/>
          <a:stretch/>
        </p:blipFill>
        <p:spPr>
          <a:xfrm>
            <a:off x="457200" y="1648654"/>
            <a:ext cx="5244743" cy="272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2741" y="2408867"/>
            <a:ext cx="292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Obstacle paths are linear and perpendicular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Obstacles travel with constant acceleration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2741" y="5103886"/>
            <a:ext cx="292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Planner relies on axis-aligned rectangular PT obstacles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2741" y="1648654"/>
            <a:ext cx="273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However: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9505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518"/>
            <a:ext cx="8229600" cy="3138818"/>
          </a:xfrm>
        </p:spPr>
        <p:txBody>
          <a:bodyPr>
            <a:normAutofit/>
          </a:bodyPr>
          <a:lstStyle/>
          <a:p>
            <a:r>
              <a:rPr lang="en-US" dirty="0" smtClean="0"/>
              <a:t>Improved construction of Path-Time (PT) obstacle</a:t>
            </a:r>
          </a:p>
          <a:p>
            <a:pPr lvl="1"/>
            <a:r>
              <a:rPr lang="en-US" dirty="0" smtClean="0"/>
              <a:t>Piecewise linear paths for world obstacles</a:t>
            </a:r>
          </a:p>
          <a:p>
            <a:pPr lvl="1"/>
            <a:r>
              <a:rPr lang="en-US" dirty="0" smtClean="0"/>
              <a:t>Arbitrary polygonal models for world obstacles</a:t>
            </a:r>
          </a:p>
          <a:p>
            <a:pPr lvl="1"/>
            <a:r>
              <a:rPr lang="en-US" dirty="0" smtClean="0"/>
              <a:t>Complex and uncertain obstacle velocity profiles</a:t>
            </a:r>
          </a:p>
          <a:p>
            <a:pPr lvl="1"/>
            <a:endParaRPr lang="en-US" dirty="0"/>
          </a:p>
          <a:p>
            <a:r>
              <a:rPr lang="en-US" dirty="0" smtClean="0"/>
              <a:t>Planner extension for polygonal PT obstacles</a:t>
            </a:r>
          </a:p>
          <a:p>
            <a:pPr lvl="1"/>
            <a:r>
              <a:rPr lang="en-US" dirty="0" smtClean="0"/>
              <a:t>Planner performs edge and</a:t>
            </a:r>
            <a:r>
              <a:rPr lang="en-US" dirty="0"/>
              <a:t> </a:t>
            </a:r>
            <a:r>
              <a:rPr lang="en-US" dirty="0" smtClean="0"/>
              <a:t>vertex propagation</a:t>
            </a:r>
          </a:p>
          <a:p>
            <a:pPr lvl="1"/>
            <a:r>
              <a:rPr lang="en-US" dirty="0" smtClean="0"/>
              <a:t>Planning remains polynomial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31131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demonstrate through simulation that our method handles heterogeneous conflict types while remaining fast enough for online planning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46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706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Plan a time-optimal velocity profile along a given path in the presence of moving obstacles.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61686" y="4750797"/>
            <a:ext cx="3725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Assume: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Obstacle </a:t>
            </a:r>
            <a:r>
              <a:rPr lang="en-US" dirty="0"/>
              <a:t>behavior is </a:t>
            </a:r>
            <a:r>
              <a:rPr lang="en-US" dirty="0" smtClean="0"/>
              <a:t>bounded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Agent/Obstacle behaviors are independent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750797"/>
            <a:ext cx="372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Subject to: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Bounded, positive velocity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Bounded acceleration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Must be collision free</a:t>
            </a:r>
            <a:endParaRPr lang="en-US" dirty="0"/>
          </a:p>
          <a:p>
            <a:endParaRPr lang="en-US" dirty="0"/>
          </a:p>
        </p:txBody>
      </p:sp>
      <p:cxnSp>
        <p:nvCxnSpPr>
          <p:cNvPr id="37" name="Straight Arrow Connector 36"/>
          <p:cNvCxnSpPr>
            <a:stCxn id="40" idx="2"/>
          </p:cNvCxnSpPr>
          <p:nvPr/>
        </p:nvCxnSpPr>
        <p:spPr>
          <a:xfrm flipH="1">
            <a:off x="1056292" y="3406732"/>
            <a:ext cx="66639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red_car_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7" y="3141659"/>
            <a:ext cx="1107345" cy="558799"/>
          </a:xfrm>
          <a:prstGeom prst="rect">
            <a:avLst/>
          </a:prstGeom>
        </p:spPr>
      </p:pic>
      <p:pic>
        <p:nvPicPr>
          <p:cNvPr id="40" name="Picture 39" descr="yellow_car_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7704" y="2879165"/>
            <a:ext cx="529954" cy="1055133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5411988" y="2357689"/>
            <a:ext cx="959622" cy="1049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511378" y="3406732"/>
            <a:ext cx="900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189972" y="3406732"/>
            <a:ext cx="1321406" cy="7973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grayC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3984">
            <a:off x="5842022" y="2266275"/>
            <a:ext cx="462678" cy="95912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837502" y="2861867"/>
            <a:ext cx="88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Agent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 rot="18510311">
            <a:off x="5357383" y="2350342"/>
            <a:ext cx="991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Obstacle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082627" y="2924698"/>
            <a:ext cx="98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Obstacle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897691" y="3403361"/>
            <a:ext cx="88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Path 1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 rot="19786687">
            <a:off x="3429691" y="3871485"/>
            <a:ext cx="88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Path 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275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5680</TotalTime>
  <Words>821</Words>
  <Application>Microsoft Macintosh PowerPoint</Application>
  <PresentationFormat>On-screen Show (4:3)</PresentationFormat>
  <Paragraphs>139</Paragraphs>
  <Slides>23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Optimal Acceleration and Braking Sequences for Vehicles in the Presence of Moving Obstacles</vt:lpstr>
      <vt:lpstr>Motivation</vt:lpstr>
      <vt:lpstr>Motivation</vt:lpstr>
      <vt:lpstr>Motivation</vt:lpstr>
      <vt:lpstr>Related Work</vt:lpstr>
      <vt:lpstr>Our Previous Work</vt:lpstr>
      <vt:lpstr>Our Previous Work</vt:lpstr>
      <vt:lpstr>Current Contribution</vt:lpstr>
      <vt:lpstr>Problem Definition</vt:lpstr>
      <vt:lpstr>Path-Time Obstacles: Construction</vt:lpstr>
      <vt:lpstr>Path-Time Obstacles: Construction</vt:lpstr>
      <vt:lpstr>Planning in Path-Time Space</vt:lpstr>
      <vt:lpstr>Planning in Path-Time Space</vt:lpstr>
      <vt:lpstr>Planning in Path-Time Space</vt:lpstr>
      <vt:lpstr>Propagation with Polygonal Obstacles</vt:lpstr>
      <vt:lpstr>Demonstration</vt:lpstr>
      <vt:lpstr>Empirical Performance</vt:lpstr>
      <vt:lpstr>Empirical Performance</vt:lpstr>
      <vt:lpstr>Application: Autonomous Vehicles</vt:lpstr>
      <vt:lpstr>Application: Collision Warning</vt:lpstr>
      <vt:lpstr>Application: Collision Warning</vt:lpstr>
      <vt:lpstr>Conclusion</vt:lpstr>
      <vt:lpstr>Questions?</vt:lpstr>
    </vt:vector>
  </TitlesOfParts>
  <Company>IU School of Journalism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Johnson</dc:creator>
  <cp:lastModifiedBy>Jeff Johnson</cp:lastModifiedBy>
  <cp:revision>210</cp:revision>
  <dcterms:created xsi:type="dcterms:W3CDTF">2013-04-24T14:45:22Z</dcterms:created>
  <dcterms:modified xsi:type="dcterms:W3CDTF">2013-05-10T14:52:04Z</dcterms:modified>
</cp:coreProperties>
</file>